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9" r:id="rId13"/>
    <p:sldId id="268" r:id="rId14"/>
    <p:sldId id="265"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8A8B67-6C5D-4538-9A86-719AA01B8902}" v="8" dt="2025-07-12T05:17:28.7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lari Surya Ajay Kumar" userId="45e0f2735d3bc6f7" providerId="LiveId" clId="{C18A8B67-6C5D-4538-9A86-719AA01B8902}"/>
    <pc:docChg chg="undo custSel addSld delSld modSld sldOrd">
      <pc:chgData name="Thalari Surya Ajay Kumar" userId="45e0f2735d3bc6f7" providerId="LiveId" clId="{C18A8B67-6C5D-4538-9A86-719AA01B8902}" dt="2025-07-12T06:17:28.738" v="351"/>
      <pc:docMkLst>
        <pc:docMk/>
      </pc:docMkLst>
      <pc:sldChg chg="modSp mod">
        <pc:chgData name="Thalari Surya Ajay Kumar" userId="45e0f2735d3bc6f7" providerId="LiveId" clId="{C18A8B67-6C5D-4538-9A86-719AA01B8902}" dt="2025-07-12T06:03:52.203" v="346" actId="1076"/>
        <pc:sldMkLst>
          <pc:docMk/>
          <pc:sldMk cId="1049283969" sldId="259"/>
        </pc:sldMkLst>
        <pc:spChg chg="mod">
          <ac:chgData name="Thalari Surya Ajay Kumar" userId="45e0f2735d3bc6f7" providerId="LiveId" clId="{C18A8B67-6C5D-4538-9A86-719AA01B8902}" dt="2025-07-12T06:03:52.203" v="346" actId="1076"/>
          <ac:spMkLst>
            <pc:docMk/>
            <pc:sldMk cId="1049283969" sldId="259"/>
            <ac:spMk id="3" creationId="{981B6354-393E-F517-74FA-AB07F1BC7EFC}"/>
          </ac:spMkLst>
        </pc:spChg>
      </pc:sldChg>
      <pc:sldChg chg="modSp mod">
        <pc:chgData name="Thalari Surya Ajay Kumar" userId="45e0f2735d3bc6f7" providerId="LiveId" clId="{C18A8B67-6C5D-4538-9A86-719AA01B8902}" dt="2025-07-10T18:23:25.207" v="10" actId="20577"/>
        <pc:sldMkLst>
          <pc:docMk/>
          <pc:sldMk cId="1691479747" sldId="260"/>
        </pc:sldMkLst>
        <pc:spChg chg="mod">
          <ac:chgData name="Thalari Surya Ajay Kumar" userId="45e0f2735d3bc6f7" providerId="LiveId" clId="{C18A8B67-6C5D-4538-9A86-719AA01B8902}" dt="2025-07-10T18:23:25.207" v="10" actId="20577"/>
          <ac:spMkLst>
            <pc:docMk/>
            <pc:sldMk cId="1691479747" sldId="260"/>
            <ac:spMk id="3" creationId="{4D01F410-43D5-0440-4AE0-AFD08034B6D0}"/>
          </ac:spMkLst>
        </pc:spChg>
      </pc:sldChg>
      <pc:sldChg chg="modSp mod">
        <pc:chgData name="Thalari Surya Ajay Kumar" userId="45e0f2735d3bc6f7" providerId="LiveId" clId="{C18A8B67-6C5D-4538-9A86-719AA01B8902}" dt="2025-07-12T06:14:44.973" v="347" actId="20577"/>
        <pc:sldMkLst>
          <pc:docMk/>
          <pc:sldMk cId="757744022" sldId="262"/>
        </pc:sldMkLst>
        <pc:spChg chg="mod">
          <ac:chgData name="Thalari Surya Ajay Kumar" userId="45e0f2735d3bc6f7" providerId="LiveId" clId="{C18A8B67-6C5D-4538-9A86-719AA01B8902}" dt="2025-07-12T06:14:44.973" v="347" actId="20577"/>
          <ac:spMkLst>
            <pc:docMk/>
            <pc:sldMk cId="757744022" sldId="262"/>
            <ac:spMk id="2" creationId="{2FB179DF-CE80-7545-2DA3-AD8AFB3AB7BC}"/>
          </ac:spMkLst>
        </pc:spChg>
      </pc:sldChg>
      <pc:sldChg chg="ord">
        <pc:chgData name="Thalari Surya Ajay Kumar" userId="45e0f2735d3bc6f7" providerId="LiveId" clId="{C18A8B67-6C5D-4538-9A86-719AA01B8902}" dt="2025-07-12T06:17:28.738" v="351"/>
        <pc:sldMkLst>
          <pc:docMk/>
          <pc:sldMk cId="2611285216" sldId="265"/>
        </pc:sldMkLst>
      </pc:sldChg>
      <pc:sldChg chg="addSp delSp modSp new mod">
        <pc:chgData name="Thalari Surya Ajay Kumar" userId="45e0f2735d3bc6f7" providerId="LiveId" clId="{C18A8B67-6C5D-4538-9A86-719AA01B8902}" dt="2025-07-12T05:03:55.189" v="87" actId="20577"/>
        <pc:sldMkLst>
          <pc:docMk/>
          <pc:sldMk cId="3676168427" sldId="267"/>
        </pc:sldMkLst>
        <pc:spChg chg="mod">
          <ac:chgData name="Thalari Surya Ajay Kumar" userId="45e0f2735d3bc6f7" providerId="LiveId" clId="{C18A8B67-6C5D-4538-9A86-719AA01B8902}" dt="2025-07-12T04:54:41.288" v="53" actId="207"/>
          <ac:spMkLst>
            <pc:docMk/>
            <pc:sldMk cId="3676168427" sldId="267"/>
            <ac:spMk id="2" creationId="{EE41E400-45D4-422E-707D-08FF4418C330}"/>
          </ac:spMkLst>
        </pc:spChg>
        <pc:spChg chg="del">
          <ac:chgData name="Thalari Surya Ajay Kumar" userId="45e0f2735d3bc6f7" providerId="LiveId" clId="{C18A8B67-6C5D-4538-9A86-719AA01B8902}" dt="2025-07-12T05:01:23.030" v="54"/>
          <ac:spMkLst>
            <pc:docMk/>
            <pc:sldMk cId="3676168427" sldId="267"/>
            <ac:spMk id="3" creationId="{7B4DBFA8-6FCC-1E93-71B4-EC6B3B846412}"/>
          </ac:spMkLst>
        </pc:spChg>
        <pc:spChg chg="add mod">
          <ac:chgData name="Thalari Surya Ajay Kumar" userId="45e0f2735d3bc6f7" providerId="LiveId" clId="{C18A8B67-6C5D-4538-9A86-719AA01B8902}" dt="2025-07-12T05:03:55.189" v="87" actId="20577"/>
          <ac:spMkLst>
            <pc:docMk/>
            <pc:sldMk cId="3676168427" sldId="267"/>
            <ac:spMk id="4" creationId="{DB17F42C-98F6-C62E-ACA6-062230F7A728}"/>
          </ac:spMkLst>
        </pc:spChg>
      </pc:sldChg>
      <pc:sldChg chg="addSp delSp modSp new mod">
        <pc:chgData name="Thalari Surya Ajay Kumar" userId="45e0f2735d3bc6f7" providerId="LiveId" clId="{C18A8B67-6C5D-4538-9A86-719AA01B8902}" dt="2025-07-12T05:06:00.349" v="95"/>
        <pc:sldMkLst>
          <pc:docMk/>
          <pc:sldMk cId="4067638262" sldId="268"/>
        </pc:sldMkLst>
        <pc:spChg chg="add del mod">
          <ac:chgData name="Thalari Surya Ajay Kumar" userId="45e0f2735d3bc6f7" providerId="LiveId" clId="{C18A8B67-6C5D-4538-9A86-719AA01B8902}" dt="2025-07-12T05:06:00.349" v="95"/>
          <ac:spMkLst>
            <pc:docMk/>
            <pc:sldMk cId="4067638262" sldId="268"/>
            <ac:spMk id="2" creationId="{87C3C4D0-CE52-0B6D-ED87-F9A59A69EDD3}"/>
          </ac:spMkLst>
        </pc:spChg>
        <pc:picChg chg="add mod">
          <ac:chgData name="Thalari Surya Ajay Kumar" userId="45e0f2735d3bc6f7" providerId="LiveId" clId="{C18A8B67-6C5D-4538-9A86-719AA01B8902}" dt="2025-07-12T05:05:58.934" v="93" actId="962"/>
          <ac:picMkLst>
            <pc:docMk/>
            <pc:sldMk cId="4067638262" sldId="268"/>
            <ac:picMk id="4" creationId="{A579C878-8BEE-6CD8-1BA2-D9D66D21559D}"/>
          </ac:picMkLst>
        </pc:picChg>
      </pc:sldChg>
      <pc:sldChg chg="modSp new mod ord">
        <pc:chgData name="Thalari Surya Ajay Kumar" userId="45e0f2735d3bc6f7" providerId="LiveId" clId="{C18A8B67-6C5D-4538-9A86-719AA01B8902}" dt="2025-07-12T05:47:34.128" v="345"/>
        <pc:sldMkLst>
          <pc:docMk/>
          <pc:sldMk cId="644800989" sldId="269"/>
        </pc:sldMkLst>
        <pc:spChg chg="mod">
          <ac:chgData name="Thalari Surya Ajay Kumar" userId="45e0f2735d3bc6f7" providerId="LiveId" clId="{C18A8B67-6C5D-4538-9A86-719AA01B8902}" dt="2025-07-12T05:16:41.732" v="151" actId="20577"/>
          <ac:spMkLst>
            <pc:docMk/>
            <pc:sldMk cId="644800989" sldId="269"/>
            <ac:spMk id="2" creationId="{73E1ACDB-0265-E2F8-2789-1D042F244440}"/>
          </ac:spMkLst>
        </pc:spChg>
        <pc:spChg chg="mod">
          <ac:chgData name="Thalari Surya Ajay Kumar" userId="45e0f2735d3bc6f7" providerId="LiveId" clId="{C18A8B67-6C5D-4538-9A86-719AA01B8902}" dt="2025-07-12T05:16:12.113" v="146" actId="27636"/>
          <ac:spMkLst>
            <pc:docMk/>
            <pc:sldMk cId="644800989" sldId="269"/>
            <ac:spMk id="3" creationId="{FA15652D-BACD-6910-98C8-80D2B4002167}"/>
          </ac:spMkLst>
        </pc:spChg>
      </pc:sldChg>
      <pc:sldChg chg="addSp modSp new del mod">
        <pc:chgData name="Thalari Surya Ajay Kumar" userId="45e0f2735d3bc6f7" providerId="LiveId" clId="{C18A8B67-6C5D-4538-9A86-719AA01B8902}" dt="2025-07-12T05:07:39.795" v="110" actId="680"/>
        <pc:sldMkLst>
          <pc:docMk/>
          <pc:sldMk cId="3637690683" sldId="269"/>
        </pc:sldMkLst>
        <pc:spChg chg="add mod">
          <ac:chgData name="Thalari Surya Ajay Kumar" userId="45e0f2735d3bc6f7" providerId="LiveId" clId="{C18A8B67-6C5D-4538-9A86-719AA01B8902}" dt="2025-07-12T05:07:36.231" v="109" actId="1036"/>
          <ac:spMkLst>
            <pc:docMk/>
            <pc:sldMk cId="3637690683" sldId="269"/>
            <ac:spMk id="2" creationId="{6C969EBC-2497-6CB6-733A-F9FCA90155FA}"/>
          </ac:spMkLst>
        </pc:spChg>
      </pc:sldChg>
      <pc:sldChg chg="new del">
        <pc:chgData name="Thalari Surya Ajay Kumar" userId="45e0f2735d3bc6f7" providerId="LiveId" clId="{C18A8B67-6C5D-4538-9A86-719AA01B8902}" dt="2025-07-12T05:06:48.071" v="97" actId="2696"/>
        <pc:sldMkLst>
          <pc:docMk/>
          <pc:sldMk cId="3669744476" sldId="269"/>
        </pc:sldMkLst>
      </pc:sldChg>
      <pc:sldChg chg="addSp modSp new mod">
        <pc:chgData name="Thalari Surya Ajay Kumar" userId="45e0f2735d3bc6f7" providerId="LiveId" clId="{C18A8B67-6C5D-4538-9A86-719AA01B8902}" dt="2025-07-12T05:18:51.802" v="341" actId="20577"/>
        <pc:sldMkLst>
          <pc:docMk/>
          <pc:sldMk cId="1768799788" sldId="270"/>
        </pc:sldMkLst>
        <pc:spChg chg="add mod">
          <ac:chgData name="Thalari Surya Ajay Kumar" userId="45e0f2735d3bc6f7" providerId="LiveId" clId="{C18A8B67-6C5D-4538-9A86-719AA01B8902}" dt="2025-07-12T05:18:51.802" v="341" actId="20577"/>
          <ac:spMkLst>
            <pc:docMk/>
            <pc:sldMk cId="1768799788" sldId="270"/>
            <ac:spMk id="2" creationId="{C6F23042-5948-AC68-3A42-F05B97614ECD}"/>
          </ac:spMkLst>
        </pc:sp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B52EE-06BA-DC21-47C8-9EF8D89C6B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7E41BDF-FED3-A0DE-0D79-7DCCCB7C43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D976FD9-8858-A2E1-D397-A3A949FA877A}"/>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6D067DE0-B17B-55C2-6692-6A1AA22BB0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6B2BDC-5140-64E3-2BC9-3C7D7C23056C}"/>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050050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4390-9824-05E9-1F16-DBF3CDB84BA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FA973FE-69CC-0B5B-11E7-10266FF867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CA723D-78B3-3A94-3F64-BD6D915ABDE8}"/>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592B580B-778A-860D-0616-549AE6F0E5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00EC3D-9689-3ACA-F739-C35840AFB5E7}"/>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73006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E5C727-6692-7DB2-9D57-7162297D2A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ABC72D-0DA4-DE0C-F140-FAC7760C28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7D5BD5-929D-FFE9-FC46-200A5DD1E228}"/>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377872B1-E9A3-F97B-46A4-6A8BC13638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550236C-C7B5-81CF-CFD9-D423006B07D7}"/>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467842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B1871-4EEB-5D9D-69BD-85C1122171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430D042-2C38-D6F3-B067-171AD59522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BF0549-CA58-FCF0-8D21-64CFE6A1345F}"/>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87B55736-B4E5-B56C-D5E8-FB60AB67C9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B612A4-8CC8-FBF7-EBFF-21CE04E1A57D}"/>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457008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B7AA-B1A4-966B-6FB2-D0287EF57B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21848A9-B0AC-C65C-C073-17CAD1AC79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9C728B-FE58-33F7-6F45-025A4F5A63E9}"/>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189B57BE-A25B-1BD1-CF9F-164EA6E687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ECB62-424A-CBF9-30B8-E69534517799}"/>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3549250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723AB-1EFE-7BDE-61EA-8427CC5FDFF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D13D063-1559-7326-7B1D-5A610A6289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5118E8C-17BC-AB24-1A33-8C92B290E7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7FC8979-8775-D341-234D-9DE415D0D6A6}"/>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6" name="Footer Placeholder 5">
            <a:extLst>
              <a:ext uri="{FF2B5EF4-FFF2-40B4-BE49-F238E27FC236}">
                <a16:creationId xmlns:a16="http://schemas.microsoft.com/office/drawing/2014/main" id="{2217EC6C-B762-E952-8C6E-BE59934ED1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24A049-83D9-6CFA-DAC1-151A95C6435B}"/>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3329968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062BB-C16C-9911-B9DD-CD0CAA6E995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41F400-8F49-6378-DF7A-B86FCAD636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F284A0-A7A9-FC0F-2E7D-B58EEAA580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1511ACC-7862-77D6-1DCA-1945D7850E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BA57F8-9607-BE68-1EFF-BA6DE4B89E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644BD46-6800-5ACD-1EC5-FCD33AACC7D5}"/>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8" name="Footer Placeholder 7">
            <a:extLst>
              <a:ext uri="{FF2B5EF4-FFF2-40B4-BE49-F238E27FC236}">
                <a16:creationId xmlns:a16="http://schemas.microsoft.com/office/drawing/2014/main" id="{65754C39-824E-6FFA-8529-0ADDB40C2BC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A7F2B7C-6A34-7DA5-7E5B-AEFB71797C9F}"/>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2827300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9F8C1-551B-2331-9B1D-2D8B05E7335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993A42F-38B5-5150-9EC7-CB1A55E7E184}"/>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4" name="Footer Placeholder 3">
            <a:extLst>
              <a:ext uri="{FF2B5EF4-FFF2-40B4-BE49-F238E27FC236}">
                <a16:creationId xmlns:a16="http://schemas.microsoft.com/office/drawing/2014/main" id="{C0DC21ED-37B1-9077-C606-88BBFA35DA8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D8560C3-C0DC-AB2E-FF71-B6C2604353E7}"/>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259636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8CA36E-95C0-82E6-B2F4-9D724789F262}"/>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3" name="Footer Placeholder 2">
            <a:extLst>
              <a:ext uri="{FF2B5EF4-FFF2-40B4-BE49-F238E27FC236}">
                <a16:creationId xmlns:a16="http://schemas.microsoft.com/office/drawing/2014/main" id="{ECA22A75-21D3-7ADA-09A2-8A8B02C2AC3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CF219E7-9533-08F8-8001-7112310566BF}"/>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475113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785FE-E8A6-70AD-95A4-4F29F5E125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CF776B2-B2A0-4448-CE04-955C50654B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5B6F59C-372E-E7FD-089F-52CF9A5403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6F4415-BD1D-83D9-3837-E0900FEFA975}"/>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6" name="Footer Placeholder 5">
            <a:extLst>
              <a:ext uri="{FF2B5EF4-FFF2-40B4-BE49-F238E27FC236}">
                <a16:creationId xmlns:a16="http://schemas.microsoft.com/office/drawing/2014/main" id="{1E8B2647-5595-E346-E448-01469DD5F4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884E846-94C5-2E3A-BC17-445BC2AE5022}"/>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165256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A10A-0612-6F11-4874-0DD356EA89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9876081-F993-7B59-E750-66FD98DE23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5A2BCC9-1056-2FDB-9118-A13BDCECF7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A22F78-7A29-FED5-817B-1C5390F49716}"/>
              </a:ext>
            </a:extLst>
          </p:cNvPr>
          <p:cNvSpPr>
            <a:spLocks noGrp="1"/>
          </p:cNvSpPr>
          <p:nvPr>
            <p:ph type="dt" sz="half" idx="10"/>
          </p:nvPr>
        </p:nvSpPr>
        <p:spPr/>
        <p:txBody>
          <a:bodyPr/>
          <a:lstStyle/>
          <a:p>
            <a:fld id="{269D4C42-2EA5-496D-BAE0-CAC42372BB19}" type="datetimeFigureOut">
              <a:rPr lang="en-IN" smtClean="0"/>
              <a:t>12-07-2025</a:t>
            </a:fld>
            <a:endParaRPr lang="en-IN"/>
          </a:p>
        </p:txBody>
      </p:sp>
      <p:sp>
        <p:nvSpPr>
          <p:cNvPr id="6" name="Footer Placeholder 5">
            <a:extLst>
              <a:ext uri="{FF2B5EF4-FFF2-40B4-BE49-F238E27FC236}">
                <a16:creationId xmlns:a16="http://schemas.microsoft.com/office/drawing/2014/main" id="{CF8314F3-2D3F-594C-0C68-346E6B2797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F913931-54CA-E854-3617-2B2CDBFA0189}"/>
              </a:ext>
            </a:extLst>
          </p:cNvPr>
          <p:cNvSpPr>
            <a:spLocks noGrp="1"/>
          </p:cNvSpPr>
          <p:nvPr>
            <p:ph type="sldNum" sz="quarter" idx="12"/>
          </p:nvPr>
        </p:nvSpPr>
        <p:spPr/>
        <p:txBody>
          <a:bodyPr/>
          <a:lstStyle/>
          <a:p>
            <a:fld id="{227BF420-8B67-4DEE-A585-BC6EB1F2A85F}" type="slidenum">
              <a:rPr lang="en-IN" smtClean="0"/>
              <a:t>‹#›</a:t>
            </a:fld>
            <a:endParaRPr lang="en-IN"/>
          </a:p>
        </p:txBody>
      </p:sp>
    </p:spTree>
    <p:extLst>
      <p:ext uri="{BB962C8B-B14F-4D97-AF65-F5344CB8AC3E}">
        <p14:creationId xmlns:p14="http://schemas.microsoft.com/office/powerpoint/2010/main" val="3627487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2160B6-E1B6-217A-2902-4FB972DE3A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B68C19-3BDB-09EF-1042-8549E4FEA9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57F2F7-B877-5744-5940-869AD680A5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69D4C42-2EA5-496D-BAE0-CAC42372BB19}" type="datetimeFigureOut">
              <a:rPr lang="en-IN" smtClean="0"/>
              <a:t>12-07-2025</a:t>
            </a:fld>
            <a:endParaRPr lang="en-IN"/>
          </a:p>
        </p:txBody>
      </p:sp>
      <p:sp>
        <p:nvSpPr>
          <p:cNvPr id="5" name="Footer Placeholder 4">
            <a:extLst>
              <a:ext uri="{FF2B5EF4-FFF2-40B4-BE49-F238E27FC236}">
                <a16:creationId xmlns:a16="http://schemas.microsoft.com/office/drawing/2014/main" id="{C44FBB6D-334C-9605-9F44-E45E22F229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CD7F4151-BC5A-479A-CB08-69226E9131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7BF420-8B67-4DEE-A585-BC6EB1F2A85F}" type="slidenum">
              <a:rPr lang="en-IN" smtClean="0"/>
              <a:t>‹#›</a:t>
            </a:fld>
            <a:endParaRPr lang="en-IN"/>
          </a:p>
        </p:txBody>
      </p:sp>
    </p:spTree>
    <p:extLst>
      <p:ext uri="{BB962C8B-B14F-4D97-AF65-F5344CB8AC3E}">
        <p14:creationId xmlns:p14="http://schemas.microsoft.com/office/powerpoint/2010/main" val="401281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CF40B-BE77-C40E-7D6B-3FCE6E0E4A2D}"/>
              </a:ext>
            </a:extLst>
          </p:cNvPr>
          <p:cNvSpPr>
            <a:spLocks noGrp="1"/>
          </p:cNvSpPr>
          <p:nvPr>
            <p:ph type="ctrTitle"/>
          </p:nvPr>
        </p:nvSpPr>
        <p:spPr>
          <a:xfrm>
            <a:off x="1524000" y="294969"/>
            <a:ext cx="9144000" cy="904566"/>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Log Analyzer Bot</a:t>
            </a:r>
            <a:endParaRPr lang="en-IN" sz="4000" dirty="0">
              <a:solidFill>
                <a:srgbClr val="FF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3EAEFD2-8844-52E6-706B-691868E50D6E}"/>
              </a:ext>
            </a:extLst>
          </p:cNvPr>
          <p:cNvSpPr>
            <a:spLocks noGrp="1"/>
          </p:cNvSpPr>
          <p:nvPr>
            <p:ph type="subTitle" idx="1"/>
          </p:nvPr>
        </p:nvSpPr>
        <p:spPr>
          <a:xfrm>
            <a:off x="1524000" y="1691148"/>
            <a:ext cx="9144000" cy="3566652"/>
          </a:xfrm>
        </p:spPr>
        <p:txBody>
          <a:bodyPr/>
          <a:lstStyle/>
          <a:p>
            <a:r>
              <a:rPr lang="en-US" dirty="0">
                <a:latin typeface="Times New Roman" panose="02020603050405020304" pitchFamily="18" charset="0"/>
                <a:cs typeface="Times New Roman" panose="02020603050405020304" pitchFamily="18" charset="0"/>
              </a:rPr>
              <a:t>By</a:t>
            </a:r>
          </a:p>
          <a:p>
            <a:r>
              <a:rPr lang="en-US" dirty="0">
                <a:latin typeface="Times New Roman" panose="02020603050405020304" pitchFamily="18" charset="0"/>
                <a:cs typeface="Times New Roman" panose="02020603050405020304" pitchFamily="18" charset="0"/>
              </a:rPr>
              <a:t>Surya Ajay Kumar</a:t>
            </a:r>
          </a:p>
          <a:p>
            <a:endParaRPr lang="en-US"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Department of Cyber Security</a:t>
            </a:r>
          </a:p>
          <a:p>
            <a:endParaRPr lang="en-IN" dirty="0"/>
          </a:p>
          <a:p>
            <a:endParaRPr lang="en-IN" dirty="0"/>
          </a:p>
        </p:txBody>
      </p:sp>
      <p:sp>
        <p:nvSpPr>
          <p:cNvPr id="5" name="TextBox 4">
            <a:extLst>
              <a:ext uri="{FF2B5EF4-FFF2-40B4-BE49-F238E27FC236}">
                <a16:creationId xmlns:a16="http://schemas.microsoft.com/office/drawing/2014/main" id="{321920FC-F2A1-A439-FC9F-B593581A039B}"/>
              </a:ext>
            </a:extLst>
          </p:cNvPr>
          <p:cNvSpPr txBox="1"/>
          <p:nvPr/>
        </p:nvSpPr>
        <p:spPr>
          <a:xfrm>
            <a:off x="1700980" y="4456751"/>
            <a:ext cx="3195484" cy="1107996"/>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Shashidhar</a:t>
            </a:r>
          </a:p>
          <a:p>
            <a:r>
              <a:rPr lang="en-US" sz="2400" dirty="0">
                <a:latin typeface="Times New Roman" panose="02020603050405020304" pitchFamily="18" charset="0"/>
                <a:cs typeface="Times New Roman" panose="02020603050405020304" pitchFamily="18" charset="0"/>
              </a:rPr>
              <a:t>Cyber security Trainer</a:t>
            </a:r>
          </a:p>
          <a:p>
            <a:endParaRPr lang="en-IN" dirty="0"/>
          </a:p>
        </p:txBody>
      </p:sp>
    </p:spTree>
    <p:extLst>
      <p:ext uri="{BB962C8B-B14F-4D97-AF65-F5344CB8AC3E}">
        <p14:creationId xmlns:p14="http://schemas.microsoft.com/office/powerpoint/2010/main" val="884170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6F521-8453-5340-FC37-35336F97F38E}"/>
              </a:ext>
            </a:extLst>
          </p:cNvPr>
          <p:cNvSpPr>
            <a:spLocks noGrp="1"/>
          </p:cNvSpPr>
          <p:nvPr>
            <p:ph type="title"/>
          </p:nvPr>
        </p:nvSpPr>
        <p:spPr/>
        <p:txBody>
          <a:bodyPr>
            <a:normAutofit/>
          </a:bodyPr>
          <a:lstStyle/>
          <a:p>
            <a:r>
              <a:rPr lang="en-US" sz="4000" b="1" dirty="0">
                <a:solidFill>
                  <a:srgbClr val="FF0000"/>
                </a:solidFill>
                <a:latin typeface="Times New Roman" panose="02020603050405020304" pitchFamily="18" charset="0"/>
                <a:cs typeface="Times New Roman" panose="02020603050405020304" pitchFamily="18" charset="0"/>
              </a:rPr>
              <a:t>Future scope:</a:t>
            </a:r>
            <a:endParaRPr lang="en-IN" sz="4000"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AD41643-BD82-9DF6-BDE9-53A004B87637}"/>
              </a:ext>
            </a:extLst>
          </p:cNvPr>
          <p:cNvSpPr>
            <a:spLocks noGrp="1"/>
          </p:cNvSpPr>
          <p:nvPr>
            <p:ph idx="1"/>
          </p:nvPr>
        </p:nvSpPr>
        <p:spPr>
          <a:xfrm>
            <a:off x="838200" y="1690688"/>
            <a:ext cx="10515600" cy="4486275"/>
          </a:xfrm>
        </p:spPr>
        <p:txBody>
          <a:bodyPr>
            <a:normAutofit/>
          </a:bodyPr>
          <a:lstStyle/>
          <a:p>
            <a:r>
              <a:rPr lang="en-US" sz="2000" dirty="0">
                <a:latin typeface="Times New Roman" panose="02020603050405020304" pitchFamily="18" charset="0"/>
                <a:cs typeface="Times New Roman" panose="02020603050405020304" pitchFamily="18" charset="0"/>
              </a:rPr>
              <a:t>Email/SMS Alerts: Send notifications when an IP is blocked, a threshold has been exceeded, or a configuration had been changed. </a:t>
            </a:r>
          </a:p>
          <a:p>
            <a:r>
              <a:rPr lang="en-US" sz="2000" dirty="0">
                <a:latin typeface="Times New Roman" panose="02020603050405020304" pitchFamily="18" charset="0"/>
                <a:cs typeface="Times New Roman" panose="02020603050405020304" pitchFamily="18" charset="0"/>
              </a:rPr>
              <a:t>HTML/CSV Reporting: Generate user-friendly reporting for audit and review. </a:t>
            </a:r>
          </a:p>
          <a:p>
            <a:r>
              <a:rPr lang="en-US" sz="2000" dirty="0">
                <a:latin typeface="Times New Roman" panose="02020603050405020304" pitchFamily="18" charset="0"/>
                <a:cs typeface="Times New Roman" panose="02020603050405020304" pitchFamily="18" charset="0"/>
              </a:rPr>
              <a:t>SIEM Integration: Send logs to Security Information and Event Management (SIEM) tools. </a:t>
            </a:r>
          </a:p>
          <a:p>
            <a:r>
              <a:rPr lang="en-US" sz="2000" dirty="0">
                <a:latin typeface="Times New Roman" panose="02020603050405020304" pitchFamily="18" charset="0"/>
                <a:cs typeface="Times New Roman" panose="02020603050405020304" pitchFamily="18" charset="0"/>
              </a:rPr>
              <a:t>Real-Time Dashboard: A web based interface to visualize the attack patterns and actions taken by the system. </a:t>
            </a:r>
          </a:p>
          <a:p>
            <a:r>
              <a:rPr lang="en-US" sz="2000" dirty="0">
                <a:latin typeface="Times New Roman" panose="02020603050405020304" pitchFamily="18" charset="0"/>
                <a:cs typeface="Times New Roman" panose="02020603050405020304" pitchFamily="18" charset="0"/>
              </a:rPr>
              <a:t>User Whitelisting: Add support for trusted IPs or users to completely avoid false blocking. </a:t>
            </a:r>
          </a:p>
          <a:p>
            <a:r>
              <a:rPr lang="en-US" sz="2000" dirty="0">
                <a:latin typeface="Times New Roman" panose="02020603050405020304" pitchFamily="18" charset="0"/>
                <a:cs typeface="Times New Roman" panose="02020603050405020304" pitchFamily="18" charset="0"/>
              </a:rPr>
              <a:t>AI/ML Integration: Integrate machine learning to detect abnormal login patterns using a more intelligent approach.</a:t>
            </a:r>
          </a:p>
          <a:p>
            <a:r>
              <a:rPr lang="en-US" sz="2000" dirty="0">
                <a:latin typeface="Times New Roman" panose="02020603050405020304" pitchFamily="18" charset="0"/>
                <a:cs typeface="Times New Roman" panose="02020603050405020304" pitchFamily="18" charset="0"/>
              </a:rPr>
              <a:t>Multi-Service Support: Add monitoring support for other services (FTP, HTTP, SMTP) logs.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251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1E400-45D4-422E-707D-08FF4418C330}"/>
              </a:ext>
            </a:extLst>
          </p:cNvPr>
          <p:cNvSpPr>
            <a:spLocks noGrp="1"/>
          </p:cNvSpPr>
          <p:nvPr>
            <p:ph type="title"/>
          </p:nvPr>
        </p:nvSpPr>
        <p:spPr/>
        <p:txBody>
          <a:bodyPr>
            <a:normAutofit/>
          </a:bodyPr>
          <a:lstStyle/>
          <a:p>
            <a:r>
              <a:rPr lang="en-US" sz="4000" b="1" dirty="0">
                <a:solidFill>
                  <a:srgbClr val="FF0000"/>
                </a:solidFill>
                <a:latin typeface="Times New Roman" panose="02020603050405020304" pitchFamily="18" charset="0"/>
                <a:cs typeface="Times New Roman" panose="02020603050405020304" pitchFamily="18" charset="0"/>
              </a:rPr>
              <a:t>GUI (graphical user interface)</a:t>
            </a:r>
            <a:endParaRPr lang="en-IN" sz="4000" b="1" dirty="0">
              <a:solidFill>
                <a:srgbClr val="FF0000"/>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B17F42C-98F6-C62E-ACA6-062230F7A728}"/>
              </a:ext>
            </a:extLst>
          </p:cNvPr>
          <p:cNvSpPr>
            <a:spLocks noGrp="1" noChangeArrowheads="1"/>
          </p:cNvSpPr>
          <p:nvPr>
            <p:ph idx="1"/>
          </p:nvPr>
        </p:nvSpPr>
        <p:spPr bwMode="auto">
          <a:xfrm>
            <a:off x="838200" y="2045155"/>
            <a:ext cx="6437671"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Tools &amp; Technologies: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b="1"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Language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Python</a:t>
            </a: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GUI</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Tkinter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(or PyQt5)</a:t>
            </a: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Log Parsing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 collections</a:t>
            </a: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Interaction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linux</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ufw</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/var/log/auth.log</a:t>
            </a: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Export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CSV</a:t>
            </a:r>
          </a:p>
          <a:p>
            <a:pPr eaLnBrk="0" fontAlgn="base" hangingPunct="0">
              <a:lnSpc>
                <a:spcPct val="100000"/>
              </a:lnSpc>
              <a:spcBef>
                <a:spcPct val="0"/>
              </a:spcBef>
              <a:spcAft>
                <a:spcPct val="0"/>
              </a:spcAf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Cron jobs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76168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1ACDB-0265-E2F8-2789-1D042F244440}"/>
              </a:ext>
            </a:extLst>
          </p:cNvPr>
          <p:cNvSpPr>
            <a:spLocks noGrp="1"/>
          </p:cNvSpPr>
          <p:nvPr>
            <p:ph type="title"/>
          </p:nvPr>
        </p:nvSpPr>
        <p:spPr/>
        <p:txBody>
          <a:bodyPr>
            <a:normAutofit/>
          </a:bodyPr>
          <a:lstStyle/>
          <a:p>
            <a:r>
              <a:rPr lang="en-US" sz="4000" b="1" dirty="0">
                <a:solidFill>
                  <a:srgbClr val="FF0000"/>
                </a:solidFill>
                <a:latin typeface="Times New Roman" panose="02020603050405020304" pitchFamily="18" charset="0"/>
                <a:cs typeface="Times New Roman" panose="02020603050405020304" pitchFamily="18" charset="0"/>
              </a:rPr>
              <a:t>Front End implementation:</a:t>
            </a:r>
            <a:endParaRPr lang="en-IN" sz="4000"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A15652D-BACD-6910-98C8-80D2B4002167}"/>
              </a:ext>
            </a:extLst>
          </p:cNvPr>
          <p:cNvSpPr>
            <a:spLocks noGrp="1"/>
          </p:cNvSpPr>
          <p:nvPr>
            <p:ph idx="1"/>
          </p:nvPr>
        </p:nvSpPr>
        <p:spPr/>
        <p:txBody>
          <a:bodyPr>
            <a:normAutofit/>
          </a:bodyPr>
          <a:lstStyle/>
          <a:p>
            <a:pPr marL="0" indent="0">
              <a:buNone/>
            </a:pPr>
            <a:r>
              <a:rPr lang="en-US" sz="2000" dirty="0"/>
              <a:t>The front-end implementation of the GUI-Based Log Analyzer Bot on Linux front end was developed incorporating Python's </a:t>
            </a:r>
            <a:r>
              <a:rPr lang="en-US" sz="2000" dirty="0" err="1"/>
              <a:t>Tkinter</a:t>
            </a:r>
            <a:r>
              <a:rPr lang="en-US" sz="2000" dirty="0"/>
              <a:t> library. </a:t>
            </a:r>
            <a:r>
              <a:rPr lang="en-US" sz="2000" dirty="0" err="1"/>
              <a:t>Tkinter</a:t>
            </a:r>
            <a:r>
              <a:rPr lang="en-US" sz="2000" dirty="0"/>
              <a:t> offers a simple and effective way to build desktop applications. The GUI allows users to interact with the log analyzer in an easy-to-use GUI so that they do not need to use the terminal. The front end has various components:  input fields so users can set a threshold for failed login attempts and buttons to run the log analysis, export results to CSV, and even manually block IP address using the system’s firewall (</a:t>
            </a:r>
            <a:r>
              <a:rPr lang="en-US" sz="2000" dirty="0" err="1"/>
              <a:t>ufw</a:t>
            </a:r>
            <a:r>
              <a:rPr lang="en-US" sz="2000" dirty="0"/>
              <a:t>). The results are displayed in a scrollable text area showing the IP addresses and the number of failed SSH login attempts, parsed from /var/log/auth.log . The application also has a back-end parser script that implements regular expressions and Python’s </a:t>
            </a:r>
            <a:r>
              <a:rPr lang="en-US" sz="2000" dirty="0" err="1"/>
              <a:t>collections.Counter</a:t>
            </a:r>
            <a:r>
              <a:rPr lang="en-US" sz="2000" dirty="0"/>
              <a:t> to scan the log file for suspicious activity. Overall, the GUI eases the monitoring of login attempts and user actions; making overall usability easier to apply accessible controls to review logs and follow up with appropriate security actions.</a:t>
            </a:r>
            <a:endParaRPr lang="en-IN" sz="2000" dirty="0"/>
          </a:p>
        </p:txBody>
      </p:sp>
    </p:spTree>
    <p:extLst>
      <p:ext uri="{BB962C8B-B14F-4D97-AF65-F5344CB8AC3E}">
        <p14:creationId xmlns:p14="http://schemas.microsoft.com/office/powerpoint/2010/main" val="644800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AI-generated content may be incorrect.">
            <a:extLst>
              <a:ext uri="{FF2B5EF4-FFF2-40B4-BE49-F238E27FC236}">
                <a16:creationId xmlns:a16="http://schemas.microsoft.com/office/drawing/2014/main" id="{A579C878-8BEE-6CD8-1BA2-D9D66D2155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8485"/>
            <a:ext cx="12192000" cy="6661030"/>
          </a:xfrm>
          <a:prstGeom prst="rect">
            <a:avLst/>
          </a:prstGeom>
        </p:spPr>
      </p:pic>
    </p:spTree>
    <p:extLst>
      <p:ext uri="{BB962C8B-B14F-4D97-AF65-F5344CB8AC3E}">
        <p14:creationId xmlns:p14="http://schemas.microsoft.com/office/powerpoint/2010/main" val="4067638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1D1AD-97E3-546F-723C-08928D58C24D}"/>
              </a:ext>
            </a:extLst>
          </p:cNvPr>
          <p:cNvSpPr>
            <a:spLocks noGrp="1"/>
          </p:cNvSpPr>
          <p:nvPr>
            <p:ph type="title"/>
          </p:nvPr>
        </p:nvSpPr>
        <p:spPr>
          <a:xfrm>
            <a:off x="838200" y="500062"/>
            <a:ext cx="10515600" cy="1325563"/>
          </a:xfrm>
        </p:spPr>
        <p:txBody>
          <a:bodyPr/>
          <a:lstStyle/>
          <a:p>
            <a:r>
              <a:rPr lang="en-IN" sz="4000" b="1" dirty="0">
                <a:solidFill>
                  <a:srgbClr val="FF0000"/>
                </a:solidFill>
                <a:latin typeface="Times New Roman" panose="02020603050405020304" pitchFamily="18" charset="0"/>
                <a:cs typeface="Times New Roman" panose="02020603050405020304" pitchFamily="18" charset="0"/>
              </a:rPr>
              <a:t>Conclusion:</a:t>
            </a:r>
            <a:br>
              <a:rPr lang="en-IN" dirty="0"/>
            </a:br>
            <a:endParaRPr lang="en-IN" dirty="0"/>
          </a:p>
        </p:txBody>
      </p:sp>
      <p:sp>
        <p:nvSpPr>
          <p:cNvPr id="3" name="Content Placeholder 2">
            <a:extLst>
              <a:ext uri="{FF2B5EF4-FFF2-40B4-BE49-F238E27FC236}">
                <a16:creationId xmlns:a16="http://schemas.microsoft.com/office/drawing/2014/main" id="{C872697B-234F-777F-447C-93C31EB67270}"/>
              </a:ext>
            </a:extLst>
          </p:cNvPr>
          <p:cNvSpPr>
            <a:spLocks noGrp="1"/>
          </p:cNvSpPr>
          <p:nvPr>
            <p:ph idx="1"/>
          </p:nvPr>
        </p:nvSpPr>
        <p:spPr>
          <a:xfrm>
            <a:off x="838200" y="1750142"/>
            <a:ext cx="10515600" cy="4426821"/>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The Log Analyzer Bot successfully automates the process of monitoring and analyzing SSH login attempts on Linux systems. Using simple but effective bash, grep, awk, </a:t>
            </a:r>
            <a:r>
              <a:rPr lang="en-US" sz="2000" dirty="0" err="1">
                <a:latin typeface="Times New Roman" panose="02020603050405020304" pitchFamily="18" charset="0"/>
                <a:cs typeface="Times New Roman" panose="02020603050405020304" pitchFamily="18" charset="0"/>
              </a:rPr>
              <a:t>cron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ufw</a:t>
            </a:r>
            <a:r>
              <a:rPr lang="en-US" sz="2000" dirty="0">
                <a:latin typeface="Times New Roman" panose="02020603050405020304" pitchFamily="18" charset="0"/>
                <a:cs typeface="Times New Roman" panose="02020603050405020304" pitchFamily="18" charset="0"/>
              </a:rPr>
              <a:t>, and other tools, it identifies if a user appears to attempt suspicious logins, and blocks potentially malicious IP addresses in real time; enhancing server security, and further reducing the risks of brute-force login attacks without manual observation. The project is a clear example of how scripting can be combined with existing Linux utilities to allow for an effective and automated security tool.</a:t>
            </a: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1285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F23042-5948-AC68-3A42-F05B97614ECD}"/>
              </a:ext>
            </a:extLst>
          </p:cNvPr>
          <p:cNvSpPr txBox="1"/>
          <p:nvPr/>
        </p:nvSpPr>
        <p:spPr>
          <a:xfrm>
            <a:off x="1582994" y="1789471"/>
            <a:ext cx="9419303" cy="2092881"/>
          </a:xfrm>
          <a:prstGeom prst="rect">
            <a:avLst/>
          </a:prstGeom>
          <a:noFill/>
        </p:spPr>
        <p:txBody>
          <a:bodyPr wrap="square" rtlCol="0">
            <a:spAutoFit/>
          </a:bodyPr>
          <a:lstStyle/>
          <a:p>
            <a:endParaRPr lang="en-US" dirty="0"/>
          </a:p>
          <a:p>
            <a:endParaRPr lang="en-IN" dirty="0"/>
          </a:p>
          <a:p>
            <a:r>
              <a:rPr lang="en-IN" b="1" dirty="0">
                <a:latin typeface="Times New Roman" panose="02020603050405020304" pitchFamily="18" charset="0"/>
                <a:cs typeface="Times New Roman" panose="02020603050405020304" pitchFamily="18" charset="0"/>
              </a:rPr>
              <a:t>                                              </a:t>
            </a:r>
            <a:r>
              <a:rPr lang="en-IN" sz="4000" b="1" dirty="0">
                <a:latin typeface="Times New Roman" panose="02020603050405020304" pitchFamily="18" charset="0"/>
                <a:cs typeface="Times New Roman" panose="02020603050405020304" pitchFamily="18" charset="0"/>
              </a:rPr>
              <a:t>THANK YOU</a:t>
            </a:r>
          </a:p>
          <a:p>
            <a:endParaRPr lang="en-IN" dirty="0"/>
          </a:p>
          <a:p>
            <a:endParaRPr lang="en-IN" dirty="0"/>
          </a:p>
          <a:p>
            <a:endParaRPr lang="en-IN" dirty="0"/>
          </a:p>
        </p:txBody>
      </p:sp>
    </p:spTree>
    <p:extLst>
      <p:ext uri="{BB962C8B-B14F-4D97-AF65-F5344CB8AC3E}">
        <p14:creationId xmlns:p14="http://schemas.microsoft.com/office/powerpoint/2010/main" val="1768799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2B46B-7EE1-559D-E706-E22A901338DE}"/>
              </a:ext>
            </a:extLst>
          </p:cNvPr>
          <p:cNvSpPr>
            <a:spLocks noGrp="1"/>
          </p:cNvSpPr>
          <p:nvPr>
            <p:ph type="title"/>
          </p:nvPr>
        </p:nvSpPr>
        <p:spPr/>
        <p:txBody>
          <a:bodyPr>
            <a:normAutofit/>
          </a:bodyPr>
          <a:lstStyle/>
          <a:p>
            <a:r>
              <a:rPr lang="en-IN" sz="4000" b="1" dirty="0">
                <a:solidFill>
                  <a:srgbClr val="FF0000"/>
                </a:solidFill>
                <a:latin typeface="Times New Roman" panose="02020603050405020304" pitchFamily="18" charset="0"/>
                <a:cs typeface="Times New Roman" panose="02020603050405020304" pitchFamily="18" charset="0"/>
              </a:rPr>
              <a:t>Contents</a:t>
            </a:r>
            <a:r>
              <a:rPr lang="en-IN" sz="4000" b="1" dirty="0">
                <a:solidFill>
                  <a:srgbClr val="FF0000"/>
                </a:solidFill>
              </a:rPr>
              <a:t> </a:t>
            </a:r>
            <a:r>
              <a:rPr lang="en-IN" sz="4000" dirty="0">
                <a:solidFill>
                  <a:srgbClr val="FF0000"/>
                </a:solidFill>
              </a:rPr>
              <a:t>:</a:t>
            </a:r>
          </a:p>
        </p:txBody>
      </p:sp>
      <p:sp>
        <p:nvSpPr>
          <p:cNvPr id="3" name="Content Placeholder 2">
            <a:extLst>
              <a:ext uri="{FF2B5EF4-FFF2-40B4-BE49-F238E27FC236}">
                <a16:creationId xmlns:a16="http://schemas.microsoft.com/office/drawing/2014/main" id="{485A8EF1-5D05-F3E9-A918-85227B914477}"/>
              </a:ext>
            </a:extLst>
          </p:cNvPr>
          <p:cNvSpPr>
            <a:spLocks noGrp="1"/>
          </p:cNvSpPr>
          <p:nvPr>
            <p:ph idx="1"/>
          </p:nvPr>
        </p:nvSpPr>
        <p:spPr>
          <a:xfrm>
            <a:off x="838200" y="1356852"/>
            <a:ext cx="10515600" cy="4820111"/>
          </a:xfrm>
        </p:spPr>
        <p:txBody>
          <a:bodyPr/>
          <a:lstStyle/>
          <a:p>
            <a:endParaRPr lang="en-IN" dirty="0"/>
          </a:p>
          <a:p>
            <a:r>
              <a:rPr lang="en-IN" dirty="0">
                <a:latin typeface="Times New Roman" panose="02020603050405020304" pitchFamily="18" charset="0"/>
                <a:cs typeface="Times New Roman" panose="02020603050405020304" pitchFamily="18" charset="0"/>
              </a:rPr>
              <a:t>Abstract</a:t>
            </a:r>
          </a:p>
          <a:p>
            <a:r>
              <a:rPr lang="en-IN" dirty="0">
                <a:latin typeface="Times New Roman" panose="02020603050405020304" pitchFamily="18" charset="0"/>
                <a:cs typeface="Times New Roman" panose="02020603050405020304" pitchFamily="18" charset="0"/>
              </a:rPr>
              <a:t>Introduction</a:t>
            </a:r>
          </a:p>
          <a:p>
            <a:r>
              <a:rPr lang="en-IN" dirty="0">
                <a:latin typeface="Times New Roman" panose="02020603050405020304" pitchFamily="18" charset="0"/>
                <a:cs typeface="Times New Roman" panose="02020603050405020304" pitchFamily="18" charset="0"/>
              </a:rPr>
              <a:t>System Analysis</a:t>
            </a:r>
          </a:p>
          <a:p>
            <a:r>
              <a:rPr lang="en-IN" dirty="0">
                <a:latin typeface="Times New Roman" panose="02020603050405020304" pitchFamily="18" charset="0"/>
                <a:cs typeface="Times New Roman" panose="02020603050405020304" pitchFamily="18" charset="0"/>
              </a:rPr>
              <a:t>Architectural Design</a:t>
            </a:r>
          </a:p>
          <a:p>
            <a:r>
              <a:rPr lang="en-IN" dirty="0">
                <a:latin typeface="Times New Roman" panose="02020603050405020304" pitchFamily="18" charset="0"/>
                <a:cs typeface="Times New Roman" panose="02020603050405020304" pitchFamily="18" charset="0"/>
              </a:rPr>
              <a:t>Implementation</a:t>
            </a:r>
          </a:p>
          <a:p>
            <a:r>
              <a:rPr lang="en-IN" dirty="0">
                <a:latin typeface="Times New Roman" panose="02020603050405020304" pitchFamily="18" charset="0"/>
                <a:cs typeface="Times New Roman" panose="02020603050405020304" pitchFamily="18" charset="0"/>
              </a:rPr>
              <a:t>Results</a:t>
            </a:r>
          </a:p>
          <a:p>
            <a:r>
              <a:rPr lang="en-IN" dirty="0">
                <a:latin typeface="Times New Roman" panose="02020603050405020304" pitchFamily="18" charset="0"/>
                <a:cs typeface="Times New Roman" panose="02020603050405020304" pitchFamily="18" charset="0"/>
              </a:rPr>
              <a:t>Conclusion </a:t>
            </a:r>
          </a:p>
          <a:p>
            <a:r>
              <a:rPr lang="en-IN" dirty="0">
                <a:latin typeface="Times New Roman" panose="02020603050405020304" pitchFamily="18" charset="0"/>
                <a:cs typeface="Times New Roman" panose="02020603050405020304" pitchFamily="18" charset="0"/>
              </a:rPr>
              <a:t>Future Scope</a:t>
            </a:r>
          </a:p>
        </p:txBody>
      </p:sp>
    </p:spTree>
    <p:extLst>
      <p:ext uri="{BB962C8B-B14F-4D97-AF65-F5344CB8AC3E}">
        <p14:creationId xmlns:p14="http://schemas.microsoft.com/office/powerpoint/2010/main" val="1089756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9403A-E157-5DE4-6BE5-20FE22D5F72C}"/>
              </a:ext>
            </a:extLst>
          </p:cNvPr>
          <p:cNvSpPr>
            <a:spLocks noGrp="1"/>
          </p:cNvSpPr>
          <p:nvPr>
            <p:ph type="title"/>
          </p:nvPr>
        </p:nvSpPr>
        <p:spPr>
          <a:xfrm>
            <a:off x="838200" y="365125"/>
            <a:ext cx="10515600" cy="1070385"/>
          </a:xfrm>
        </p:spPr>
        <p:txBody>
          <a:bodyPr>
            <a:normAutofit fontScale="90000"/>
          </a:bodyPr>
          <a:lstStyle/>
          <a:p>
            <a:br>
              <a:rPr lang="en-IN" dirty="0"/>
            </a:br>
            <a:r>
              <a:rPr lang="en-IN" b="1" dirty="0">
                <a:solidFill>
                  <a:srgbClr val="FF0000"/>
                </a:solidFill>
                <a:latin typeface="Times New Roman" panose="02020603050405020304" pitchFamily="18" charset="0"/>
                <a:cs typeface="Times New Roman" panose="02020603050405020304" pitchFamily="18" charset="0"/>
              </a:rPr>
              <a:t>Abstract</a:t>
            </a:r>
            <a:r>
              <a:rPr lang="en-IN" dirty="0">
                <a:solidFill>
                  <a:srgbClr val="FF0000"/>
                </a:solidFill>
              </a:rPr>
              <a:t> </a:t>
            </a:r>
            <a:r>
              <a:rPr lang="en-IN" sz="4000" dirty="0">
                <a:solidFill>
                  <a:srgbClr val="FF0000"/>
                </a:solidFill>
              </a:rPr>
              <a:t>:</a:t>
            </a:r>
            <a:br>
              <a:rPr lang="en-IN" dirty="0"/>
            </a:br>
            <a:endParaRPr lang="en-IN" dirty="0"/>
          </a:p>
        </p:txBody>
      </p:sp>
      <p:sp>
        <p:nvSpPr>
          <p:cNvPr id="3" name="Content Placeholder 2">
            <a:extLst>
              <a:ext uri="{FF2B5EF4-FFF2-40B4-BE49-F238E27FC236}">
                <a16:creationId xmlns:a16="http://schemas.microsoft.com/office/drawing/2014/main" id="{1A095F0A-4455-C55D-9492-286E33C71D91}"/>
              </a:ext>
            </a:extLst>
          </p:cNvPr>
          <p:cNvSpPr>
            <a:spLocks noGrp="1"/>
          </p:cNvSpPr>
          <p:nvPr>
            <p:ph idx="1"/>
          </p:nvPr>
        </p:nvSpPr>
        <p:spPr>
          <a:xfrm>
            <a:off x="838200" y="1524000"/>
            <a:ext cx="10515600" cy="4652963"/>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The growing increase of unauthorized SSH login attempts is creating a serious risk to any Linux based operating system. The "Log Analyzer Bot" is a shell based automation that performs log analysis as a way of identifying insecure login SSH activities to improve security. The main target is to analyze the /var/log/auth.log to identify SSH login failures when a user could not log in to the system. The bot uses the grep and awk tools to extract a number of important components e.g. the IP address, the username and the frequency of the attempts and consolidates this data to produce a descriptive report of potential malicious activity.</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 bot will automatically block any addresses which exceed the defined threshold using </a:t>
            </a:r>
            <a:r>
              <a:rPr lang="en-US" sz="2000" dirty="0" err="1">
                <a:latin typeface="Times New Roman" panose="02020603050405020304" pitchFamily="18" charset="0"/>
                <a:cs typeface="Times New Roman" panose="02020603050405020304" pitchFamily="18" charset="0"/>
              </a:rPr>
              <a:t>ufw</a:t>
            </a:r>
            <a:r>
              <a:rPr lang="en-US" sz="2000" dirty="0">
                <a:latin typeface="Times New Roman" panose="02020603050405020304" pitchFamily="18" charset="0"/>
                <a:cs typeface="Times New Roman" panose="02020603050405020304" pitchFamily="18" charset="0"/>
              </a:rPr>
              <a:t> (Uncomplicated Firewall). This process is all automated and scheduled by Cron to further protect your system from brute-force attacks which require no manual intervention from the user. The combination of standard Unix tools and firewall management makes Log Analyzer Bot a simple, lightweight and effective answer to address the security of your remote access services.</a:t>
            </a:r>
          </a:p>
        </p:txBody>
      </p:sp>
    </p:spTree>
    <p:extLst>
      <p:ext uri="{BB962C8B-B14F-4D97-AF65-F5344CB8AC3E}">
        <p14:creationId xmlns:p14="http://schemas.microsoft.com/office/powerpoint/2010/main" val="151695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777A-DADA-76B1-B5D6-5F908A6FA7AB}"/>
              </a:ext>
            </a:extLst>
          </p:cNvPr>
          <p:cNvSpPr>
            <a:spLocks noGrp="1"/>
          </p:cNvSpPr>
          <p:nvPr>
            <p:ph type="title"/>
          </p:nvPr>
        </p:nvSpPr>
        <p:spPr>
          <a:xfrm>
            <a:off x="838200" y="1"/>
            <a:ext cx="10515600" cy="1690688"/>
          </a:xfrm>
        </p:spPr>
        <p:txBody>
          <a:bodyPr>
            <a:normAutofit/>
          </a:bodyPr>
          <a:lstStyle/>
          <a:p>
            <a:r>
              <a:rPr lang="en-US" sz="4000" b="1" dirty="0">
                <a:solidFill>
                  <a:srgbClr val="FF0000"/>
                </a:solidFill>
                <a:latin typeface="Times New Roman" panose="02020603050405020304" pitchFamily="18" charset="0"/>
                <a:cs typeface="Times New Roman" panose="02020603050405020304" pitchFamily="18" charset="0"/>
              </a:rPr>
              <a:t>Introduction</a:t>
            </a:r>
            <a:endParaRPr lang="en-IN" sz="4000"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81B6354-393E-F517-74FA-AB07F1BC7EFC}"/>
              </a:ext>
            </a:extLst>
          </p:cNvPr>
          <p:cNvSpPr>
            <a:spLocks noGrp="1"/>
          </p:cNvSpPr>
          <p:nvPr>
            <p:ph idx="1"/>
          </p:nvPr>
        </p:nvSpPr>
        <p:spPr>
          <a:xfrm>
            <a:off x="838200" y="1179871"/>
            <a:ext cx="10515600" cy="5036421"/>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As the number of unauthorized breach attempts on Linux servers increase, especially on SSH services, demand for automated security monitoring is also increasing. The Log Analyzer Bot is a shell script to automatically scan system authentication logs (/var/log/auth.log) to find failed login attempts via SSH. In order to find abnormal patterns, it scan the selected log for evidence of abnormal login failure requests (multiple failures coming from the same IP). When network failure requests from an IP exceed a particular limit, the bot will use the system firewall (</a:t>
            </a:r>
            <a:r>
              <a:rPr lang="en-US" sz="2000" dirty="0" err="1">
                <a:latin typeface="Times New Roman" panose="02020603050405020304" pitchFamily="18" charset="0"/>
                <a:cs typeface="Times New Roman" panose="02020603050405020304" pitchFamily="18" charset="0"/>
              </a:rPr>
              <a:t>ufw</a:t>
            </a:r>
            <a:r>
              <a:rPr lang="en-US" sz="2000" dirty="0">
                <a:latin typeface="Times New Roman" panose="02020603050405020304" pitchFamily="18" charset="0"/>
                <a:cs typeface="Times New Roman" panose="02020603050405020304" pitchFamily="18" charset="0"/>
              </a:rPr>
              <a:t>) to block the offending IP and protect the system from brute-force attacks. The bot can be </a:t>
            </a:r>
            <a:r>
              <a:rPr lang="en-US" sz="2000" dirty="0" err="1">
                <a:latin typeface="Times New Roman" panose="02020603050405020304" pitchFamily="18" charset="0"/>
                <a:cs typeface="Times New Roman" panose="02020603050405020304" pitchFamily="18" charset="0"/>
              </a:rPr>
              <a:t>cron</a:t>
            </a:r>
            <a:r>
              <a:rPr lang="en-US" sz="2000" dirty="0">
                <a:latin typeface="Times New Roman" panose="02020603050405020304" pitchFamily="18" charset="0"/>
                <a:cs typeface="Times New Roman" panose="02020603050405020304" pitchFamily="18" charset="0"/>
              </a:rPr>
              <a:t> scheduled as needed to run at periodic intervals without manual intervention. Using the Log Analyzer Bot is an uncomplicated way to enhance server security.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283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9B45A-BE70-3766-CB4E-5F7D7827F24A}"/>
              </a:ext>
            </a:extLst>
          </p:cNvPr>
          <p:cNvSpPr>
            <a:spLocks noGrp="1"/>
          </p:cNvSpPr>
          <p:nvPr>
            <p:ph type="title"/>
          </p:nvPr>
        </p:nvSpPr>
        <p:spPr/>
        <p:txBody>
          <a:bodyPr/>
          <a:lstStyle/>
          <a:p>
            <a:r>
              <a:rPr lang="en-IN" sz="4000" b="1" dirty="0">
                <a:solidFill>
                  <a:srgbClr val="FF0000"/>
                </a:solidFill>
                <a:latin typeface="Times New Roman" panose="02020603050405020304" pitchFamily="18" charset="0"/>
                <a:cs typeface="Times New Roman" panose="02020603050405020304" pitchFamily="18" charset="0"/>
              </a:rPr>
              <a:t>System Analysis</a:t>
            </a:r>
            <a:br>
              <a:rPr lang="en-IN"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4D01F410-43D5-0440-4AE0-AFD08034B6D0}"/>
              </a:ext>
            </a:extLst>
          </p:cNvPr>
          <p:cNvSpPr>
            <a:spLocks noGrp="1"/>
          </p:cNvSpPr>
          <p:nvPr>
            <p:ph idx="1"/>
          </p:nvPr>
        </p:nvSpPr>
        <p:spPr>
          <a:xfrm>
            <a:off x="838200" y="1091381"/>
            <a:ext cx="10515600" cy="5085583"/>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 Log Analyzer bot is a Linux-based automation script that monitors SSH login attempts and suspicious activities. It checks the /var/log/auth.log file for failed login entries, uses tools such as grep and awk to extract the IP address and usernames, and counts the number of failed login attempts. When an IP address exceeds a predetermined number of failed login attempts (for example, 5 attempts), the bot will automatically block the offending IP address using the </a:t>
            </a:r>
            <a:r>
              <a:rPr lang="en-US" sz="2000" dirty="0" err="1">
                <a:latin typeface="Times New Roman" panose="02020603050405020304" pitchFamily="18" charset="0"/>
                <a:cs typeface="Times New Roman" panose="02020603050405020304" pitchFamily="18" charset="0"/>
              </a:rPr>
              <a:t>ufw</a:t>
            </a:r>
            <a:r>
              <a:rPr lang="en-US" sz="2000" dirty="0">
                <a:latin typeface="Times New Roman" panose="02020603050405020304" pitchFamily="18" charset="0"/>
                <a:cs typeface="Times New Roman" panose="02020603050405020304" pitchFamily="18" charset="0"/>
              </a:rPr>
              <a:t> firewall. The bot will run periodically through </a:t>
            </a:r>
            <a:r>
              <a:rPr lang="en-US" sz="2000" dirty="0" err="1">
                <a:latin typeface="Times New Roman" panose="02020603050405020304" pitchFamily="18" charset="0"/>
                <a:cs typeface="Times New Roman" panose="02020603050405020304" pitchFamily="18" charset="0"/>
              </a:rPr>
              <a:t>cron</a:t>
            </a:r>
            <a:r>
              <a:rPr lang="en-US" sz="2000" dirty="0">
                <a:latin typeface="Times New Roman" panose="02020603050405020304" pitchFamily="18" charset="0"/>
                <a:cs typeface="Times New Roman" panose="02020603050405020304" pitchFamily="18" charset="0"/>
              </a:rPr>
              <a:t> jobs in order to provide continuous monitoring. This lightweight tool will improve security on the system as it may help to prevent brute-force attacks with minimal overhead to the system. Future versions of the bot may include future enhancements such as email alerting, graphical reports or interface, or integration with security tools.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1479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FDDCC-18FB-A845-81E8-706128411416}"/>
              </a:ext>
            </a:extLst>
          </p:cNvPr>
          <p:cNvSpPr>
            <a:spLocks noGrp="1"/>
          </p:cNvSpPr>
          <p:nvPr>
            <p:ph type="title"/>
          </p:nvPr>
        </p:nvSpPr>
        <p:spPr/>
        <p:txBody>
          <a:bodyPr/>
          <a:lstStyle/>
          <a:p>
            <a:r>
              <a:rPr lang="en-IN" sz="4000" b="1" dirty="0">
                <a:solidFill>
                  <a:srgbClr val="FF0000"/>
                </a:solidFill>
                <a:latin typeface="Times New Roman" panose="02020603050405020304" pitchFamily="18" charset="0"/>
                <a:cs typeface="Times New Roman" panose="02020603050405020304" pitchFamily="18" charset="0"/>
              </a:rPr>
              <a:t>Architectural Design</a:t>
            </a:r>
            <a:br>
              <a:rPr lang="en-IN"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FC4DC2A-9A95-0788-57CA-272576483EAD}"/>
              </a:ext>
            </a:extLst>
          </p:cNvPr>
          <p:cNvSpPr>
            <a:spLocks noGrp="1"/>
          </p:cNvSpPr>
          <p:nvPr>
            <p:ph idx="1"/>
          </p:nvPr>
        </p:nvSpPr>
        <p:spPr>
          <a:xfrm>
            <a:off x="838200" y="1415845"/>
            <a:ext cx="10515600" cy="4761118"/>
          </a:xfrm>
        </p:spPr>
        <p:txBody>
          <a:bodyPr>
            <a:normAutofit fontScale="77500" lnSpcReduction="20000"/>
          </a:bodyPr>
          <a:lstStyle/>
          <a:p>
            <a:pPr marL="0" indent="0">
              <a:buNone/>
            </a:pPr>
            <a:r>
              <a:rPr lang="en-IN" dirty="0"/>
              <a:t>                                                                   /var/log/auth.log </a:t>
            </a:r>
          </a:p>
          <a:p>
            <a:pPr marL="0" indent="0">
              <a:buNone/>
            </a:pPr>
            <a:r>
              <a:rPr lang="en-IN" dirty="0"/>
              <a:t>                                                                                   ↓ </a:t>
            </a:r>
          </a:p>
          <a:p>
            <a:pPr marL="0" indent="0">
              <a:buNone/>
            </a:pPr>
            <a:r>
              <a:rPr lang="en-IN" dirty="0"/>
              <a:t>                                                                Log Analyzer Script</a:t>
            </a:r>
          </a:p>
          <a:p>
            <a:pPr marL="0" indent="0">
              <a:buNone/>
            </a:pPr>
            <a:r>
              <a:rPr lang="en-IN" dirty="0"/>
              <a:t>                                                                                  ↓</a:t>
            </a:r>
          </a:p>
          <a:p>
            <a:pPr marL="0" indent="0">
              <a:buNone/>
            </a:pPr>
            <a:r>
              <a:rPr lang="en-IN" dirty="0"/>
              <a:t>                                                              Extract IP, User, Count</a:t>
            </a:r>
          </a:p>
          <a:p>
            <a:pPr marL="0" indent="0">
              <a:buNone/>
            </a:pPr>
            <a:r>
              <a:rPr lang="en-IN" dirty="0"/>
              <a:t>                                                                                  ↓</a:t>
            </a:r>
          </a:p>
          <a:p>
            <a:pPr marL="0" indent="0">
              <a:buNone/>
            </a:pPr>
            <a:r>
              <a:rPr lang="en-IN" dirty="0"/>
              <a:t>                                                                    Threshold Check</a:t>
            </a:r>
          </a:p>
          <a:p>
            <a:pPr marL="0" indent="0">
              <a:buNone/>
            </a:pPr>
            <a:r>
              <a:rPr lang="en-IN" dirty="0"/>
              <a:t>                                                                                  ↓             ↘</a:t>
            </a:r>
          </a:p>
          <a:p>
            <a:pPr marL="0" indent="0">
              <a:buNone/>
            </a:pPr>
            <a:r>
              <a:rPr lang="en-IN" dirty="0"/>
              <a:t>                                                             Block IP (</a:t>
            </a:r>
            <a:r>
              <a:rPr lang="en-IN" dirty="0" err="1"/>
              <a:t>ufw</a:t>
            </a:r>
            <a:r>
              <a:rPr lang="en-IN" dirty="0"/>
              <a:t>) , Skip IP</a:t>
            </a:r>
          </a:p>
          <a:p>
            <a:pPr marL="0" indent="0">
              <a:buNone/>
            </a:pPr>
            <a:r>
              <a:rPr lang="en-IN" dirty="0"/>
              <a:t>                                                                                  ↓</a:t>
            </a:r>
          </a:p>
          <a:p>
            <a:pPr marL="0" indent="0">
              <a:buNone/>
            </a:pPr>
            <a:r>
              <a:rPr lang="en-IN" dirty="0"/>
              <a:t>                                                                 Log Blocked IPs</a:t>
            </a:r>
          </a:p>
          <a:p>
            <a:pPr marL="0" indent="0">
              <a:buNone/>
            </a:pPr>
            <a:r>
              <a:rPr lang="en-IN" dirty="0"/>
              <a:t>                                                                                   ↓</a:t>
            </a:r>
          </a:p>
          <a:p>
            <a:pPr marL="0" indent="0">
              <a:buNone/>
            </a:pPr>
            <a:r>
              <a:rPr lang="en-IN" dirty="0"/>
              <a:t>                                                         Cron Scheduled Execution</a:t>
            </a:r>
          </a:p>
        </p:txBody>
      </p:sp>
    </p:spTree>
    <p:extLst>
      <p:ext uri="{BB962C8B-B14F-4D97-AF65-F5344CB8AC3E}">
        <p14:creationId xmlns:p14="http://schemas.microsoft.com/office/powerpoint/2010/main" val="767825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179DF-CE80-7545-2DA3-AD8AFB3AB7BC}"/>
              </a:ext>
            </a:extLst>
          </p:cNvPr>
          <p:cNvSpPr>
            <a:spLocks noGrp="1"/>
          </p:cNvSpPr>
          <p:nvPr>
            <p:ph type="title"/>
          </p:nvPr>
        </p:nvSpPr>
        <p:spPr/>
        <p:txBody>
          <a:bodyPr/>
          <a:lstStyle/>
          <a:p>
            <a:r>
              <a:rPr lang="en-IN" sz="4000" b="1" dirty="0">
                <a:solidFill>
                  <a:srgbClr val="FF0000"/>
                </a:solidFill>
                <a:latin typeface="Times New Roman" panose="02020603050405020304" pitchFamily="18" charset="0"/>
                <a:cs typeface="Times New Roman" panose="02020603050405020304" pitchFamily="18" charset="0"/>
              </a:rPr>
              <a:t>Implementation:</a:t>
            </a:r>
            <a:br>
              <a:rPr lang="en-IN" dirty="0"/>
            </a:br>
            <a:endParaRPr lang="en-IN" dirty="0"/>
          </a:p>
        </p:txBody>
      </p:sp>
      <p:pic>
        <p:nvPicPr>
          <p:cNvPr id="5" name="Content Placeholder 4" descr="A computer screen shot of a computer screen&#10;&#10;AI-generated content may be incorrect.">
            <a:extLst>
              <a:ext uri="{FF2B5EF4-FFF2-40B4-BE49-F238E27FC236}">
                <a16:creationId xmlns:a16="http://schemas.microsoft.com/office/drawing/2014/main" id="{F191C0B0-38D7-11D0-9DB5-932A0D5962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2828" y="1248184"/>
            <a:ext cx="4931392" cy="2520234"/>
          </a:xfrm>
        </p:spPr>
      </p:pic>
      <p:pic>
        <p:nvPicPr>
          <p:cNvPr id="7" name="Picture 6" descr="A computer screen shot of a computer screen&#10;&#10;AI-generated content may be incorrect.">
            <a:extLst>
              <a:ext uri="{FF2B5EF4-FFF2-40B4-BE49-F238E27FC236}">
                <a16:creationId xmlns:a16="http://schemas.microsoft.com/office/drawing/2014/main" id="{B4CCC059-2614-C14D-84DF-F45F8FD462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9858" y="3699592"/>
            <a:ext cx="5948322" cy="3039946"/>
          </a:xfrm>
          <a:prstGeom prst="rect">
            <a:avLst/>
          </a:prstGeom>
        </p:spPr>
      </p:pic>
    </p:spTree>
    <p:extLst>
      <p:ext uri="{BB962C8B-B14F-4D97-AF65-F5344CB8AC3E}">
        <p14:creationId xmlns:p14="http://schemas.microsoft.com/office/powerpoint/2010/main" val="757744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screen shot of a computer screen&#10;&#10;AI-generated content may be incorrect.">
            <a:extLst>
              <a:ext uri="{FF2B5EF4-FFF2-40B4-BE49-F238E27FC236}">
                <a16:creationId xmlns:a16="http://schemas.microsoft.com/office/drawing/2014/main" id="{7DC66DE8-6265-7018-3FF1-C85639BF2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154" y="234924"/>
            <a:ext cx="5866508" cy="2970392"/>
          </a:xfrm>
          <a:prstGeom prst="rect">
            <a:avLst/>
          </a:prstGeom>
        </p:spPr>
      </p:pic>
      <p:pic>
        <p:nvPicPr>
          <p:cNvPr id="7" name="Picture 6" descr="A computer screen shot of a computer screen&#10;&#10;AI-generated content may be incorrect.">
            <a:extLst>
              <a:ext uri="{FF2B5EF4-FFF2-40B4-BE49-F238E27FC236}">
                <a16:creationId xmlns:a16="http://schemas.microsoft.com/office/drawing/2014/main" id="{588CAAC5-CB7F-EC09-1B16-70DCB48ED9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0578" y="3367606"/>
            <a:ext cx="6002443" cy="3067605"/>
          </a:xfrm>
          <a:prstGeom prst="rect">
            <a:avLst/>
          </a:prstGeom>
        </p:spPr>
      </p:pic>
    </p:spTree>
    <p:extLst>
      <p:ext uri="{BB962C8B-B14F-4D97-AF65-F5344CB8AC3E}">
        <p14:creationId xmlns:p14="http://schemas.microsoft.com/office/powerpoint/2010/main" val="4167685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C8CD1-3B7D-6F3D-D022-FCB408CC932D}"/>
              </a:ext>
            </a:extLst>
          </p:cNvPr>
          <p:cNvSpPr>
            <a:spLocks noGrp="1"/>
          </p:cNvSpPr>
          <p:nvPr>
            <p:ph type="title"/>
          </p:nvPr>
        </p:nvSpPr>
        <p:spPr/>
        <p:txBody>
          <a:bodyPr>
            <a:normAutofit/>
          </a:bodyPr>
          <a:lstStyle/>
          <a:p>
            <a:r>
              <a:rPr lang="en-US" sz="4000" b="1" dirty="0">
                <a:solidFill>
                  <a:srgbClr val="FF0000"/>
                </a:solidFill>
                <a:latin typeface="Times New Roman" panose="02020603050405020304" pitchFamily="18" charset="0"/>
                <a:cs typeface="Times New Roman" panose="02020603050405020304" pitchFamily="18" charset="0"/>
              </a:rPr>
              <a:t>Result</a:t>
            </a:r>
            <a:endParaRPr lang="en-IN" sz="4000" b="1" dirty="0">
              <a:solidFill>
                <a:srgbClr val="FF0000"/>
              </a:solidFill>
              <a:latin typeface="Times New Roman" panose="02020603050405020304" pitchFamily="18" charset="0"/>
              <a:cs typeface="Times New Roman" panose="02020603050405020304" pitchFamily="18" charset="0"/>
            </a:endParaRPr>
          </a:p>
        </p:txBody>
      </p:sp>
      <p:pic>
        <p:nvPicPr>
          <p:cNvPr id="5" name="Content Placeholder 4" descr="A computer screen shot of a computer screen&#10;&#10;AI-generated content may be incorrect.">
            <a:extLst>
              <a:ext uri="{FF2B5EF4-FFF2-40B4-BE49-F238E27FC236}">
                <a16:creationId xmlns:a16="http://schemas.microsoft.com/office/drawing/2014/main" id="{522F8B91-F869-4A74-0820-A32B667B49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1173" y="1690688"/>
            <a:ext cx="8514349" cy="4351338"/>
          </a:xfrm>
        </p:spPr>
      </p:pic>
    </p:spTree>
    <p:extLst>
      <p:ext uri="{BB962C8B-B14F-4D97-AF65-F5344CB8AC3E}">
        <p14:creationId xmlns:p14="http://schemas.microsoft.com/office/powerpoint/2010/main" val="35118248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109</TotalTime>
  <Words>1086</Words>
  <Application>Microsoft Office PowerPoint</Application>
  <PresentationFormat>Widescreen</PresentationFormat>
  <Paragraphs>69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Times New Roman</vt:lpstr>
      <vt:lpstr>Office Theme</vt:lpstr>
      <vt:lpstr>Log Analyzer Bot</vt:lpstr>
      <vt:lpstr>Contents :</vt:lpstr>
      <vt:lpstr> Abstract : </vt:lpstr>
      <vt:lpstr>Introduction</vt:lpstr>
      <vt:lpstr>System Analysis </vt:lpstr>
      <vt:lpstr>Architectural Design </vt:lpstr>
      <vt:lpstr>Implementation: </vt:lpstr>
      <vt:lpstr>PowerPoint Presentation</vt:lpstr>
      <vt:lpstr>Result</vt:lpstr>
      <vt:lpstr>Future scope:</vt:lpstr>
      <vt:lpstr>GUI (graphical user interface)</vt:lpstr>
      <vt:lpstr>Front End implementation:</vt:lpstr>
      <vt:lpstr>PowerPoint Presentation</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Thalari Surya Ajay Kumar</dc:creator>
  <cp:lastModifiedBy>Thalari Surya Ajay Kumar</cp:lastModifiedBy>
  <cp:revision>1</cp:revision>
  <dcterms:created xsi:type="dcterms:W3CDTF">2025-07-10T18:00:45Z</dcterms:created>
  <dcterms:modified xsi:type="dcterms:W3CDTF">2025-07-12T06:17:35Z</dcterms:modified>
</cp:coreProperties>
</file>

<file path=docProps/thumbnail.jpeg>
</file>